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73" r:id="rId5"/>
    <p:sldId id="274" r:id="rId6"/>
    <p:sldId id="275" r:id="rId7"/>
    <p:sldId id="276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E2315D-33ED-4B1E-A8AD-B765831D8E99}">
          <p14:sldIdLst>
            <p14:sldId id="258"/>
            <p14:sldId id="257"/>
            <p14:sldId id="259"/>
            <p14:sldId id="273"/>
            <p14:sldId id="274"/>
            <p14:sldId id="275"/>
            <p14:sldId id="276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73" autoAdjust="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52BD-A1DC-C251-C67F-50590B946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6A114-F5ED-1551-A37B-0023FB8B7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F82C5-35A5-3BB6-D6E8-7DD8E101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3DF66-2368-B48E-80E5-7FD57098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CF03A-0D30-91D9-8C96-BA384726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617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561F-7F4E-035E-9E48-6208E280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4BA73-0D87-71EB-2AF1-0EF8ECE47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2D838-8431-77ED-D8F7-BF42D5634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518C1-6407-CDB7-7245-E9FD7040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1FEAB-EA6F-52CF-32AB-6B9B0025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498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A894-C8D5-3F27-1BCD-16BEF29A0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48E8E-F6D8-D828-2357-054D79BBB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0CE25-1A45-13CB-96FC-6213675C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F4E16-6A34-DD52-9B2D-79F544C4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AB17D-9336-0D27-1745-65643614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402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5B57-359A-C7C3-A2D3-4E4F154A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D37D0-C217-F99A-5322-9A2F34D6D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12234-6D52-8CAF-99ED-9369944D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94D44-0F7F-9D4B-2743-1DC7A37E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A3D44-DC10-3641-3DBF-F52BCB5B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4766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DB68-E72B-47E0-9B5E-CCD21FFC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CBCC1-C5A6-4A43-524D-6233D59EF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ADB7D-5435-54EE-7CFD-D69C287D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3A3E6-AED7-0FD0-BEE2-2A176C0B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F5861-9138-2A33-9B71-7C1093B5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968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E615-7098-31DF-81E9-907781C6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7045-3264-F987-7985-E2866D9FA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204B2-B1E6-BEFD-C676-4FB909B3F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E8268-84EF-FFB0-BA6E-A6D36BB6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33276-B300-73B6-B7F7-61EBEC22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84B5E-20CF-9185-9479-6E4EDCB6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781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2819-6CAC-CC2D-E018-C17F9DDF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AE69F-0543-949E-3268-C200D651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D6CF0-D68C-835F-5FE1-3918C1768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D43EC-BD4B-0A7C-1336-37151C266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01BBD-CE44-3D20-2F0D-46C2B39F4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899FE1-2A0E-A854-507D-8C49853EA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8C294C-0618-C4E4-DF98-9D32E972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111AA-6B7F-E86E-0747-25973D07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425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9814-658B-A65D-1902-E282B10B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8477D7-DE5B-132D-5816-18D099EE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F713E-399B-2304-8C52-A5C9F9C8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FDCA3-E3E4-B39E-1494-D30ABB0C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96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58C58-BAF4-0969-3B51-8C56CD7A1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7F9D3-CD84-CC72-1A58-C4221CDF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303C0-79B6-111A-3812-87C31ADA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635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EEB65-11F7-6B6C-28C9-6E8F5F5D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2AE67-8033-D432-9621-C1AF2CCF9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A5BCC-960B-54EC-D49F-66DBC7E1A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F3200-0947-04DA-E10A-FC607866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FAEAF-5ABA-9F2D-093B-C04E488A0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9D775-9FA3-97F2-2E3F-565FDD1B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84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65D5-F4C7-9112-C8BE-D761407E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44E9E-2E3A-AB00-40B8-0B60235D1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FFB15-62E0-E454-6EE4-D97C2D383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02C41-608C-F661-CFDC-8254F833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9B0E1-3C9E-3F0C-0E61-44F96361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13850-97C8-70FC-465F-1ECE67FE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7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13E0FC-3549-1511-703B-E22347BF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72CAD-5D10-CDDF-524C-47AED91E0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5B5B4-0FDC-5177-EB01-A0DCB92F2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B0561-1B6E-4AAA-82E2-1FB7DB401836}" type="datetimeFigureOut">
              <a:rPr lang="en-ID" smtClean="0"/>
              <a:t>05/01/2024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8EF9D-B1B5-6AA8-FFEA-C716CF48B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8455-B5E3-9909-4E77-088C45544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8D196-617D-49EF-9D91-16AA9501AF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528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edusanketdk/electronics" TargetMode="External"/><Relationship Id="rId2" Type="http://schemas.openxmlformats.org/officeDocument/2006/relationships/hyperlink" Target="https://github.com/iqbalstilllearning/sales-analysis-electronis-amazon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qbalstilllearnin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linkedin.com/in/muhammadiqbal-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mputer screen with a logo in the middle of it&#10;&#10;Description automatically generated">
            <a:extLst>
              <a:ext uri="{FF2B5EF4-FFF2-40B4-BE49-F238E27FC236}">
                <a16:creationId xmlns:a16="http://schemas.microsoft.com/office/drawing/2014/main" id="{F6E5C483-5189-5EA0-5C4D-01DC05F6F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45957" cy="68580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DF3E71C9-8A79-BBBE-9BC7-2E063825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" y="2894370"/>
            <a:ext cx="12645976" cy="10692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 Sales Analysis in Amazon</a:t>
            </a:r>
            <a:b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Project 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Muhammad Iqbal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7387C-9EFB-7DDE-B6D0-4EA954B96247}"/>
              </a:ext>
            </a:extLst>
          </p:cNvPr>
          <p:cNvSpPr txBox="1"/>
          <p:nvPr/>
        </p:nvSpPr>
        <p:spPr>
          <a:xfrm>
            <a:off x="-20" y="6627168"/>
            <a:ext cx="121919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created by </a:t>
            </a:r>
            <a:r>
              <a:rPr lang="en-US" sz="9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Ms.Bing</a:t>
            </a:r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 Creator (AI)</a:t>
            </a:r>
            <a:endParaRPr lang="en-ID" sz="900" dirty="0"/>
          </a:p>
        </p:txBody>
      </p:sp>
    </p:spTree>
    <p:extLst>
      <p:ext uri="{BB962C8B-B14F-4D97-AF65-F5344CB8AC3E}">
        <p14:creationId xmlns:p14="http://schemas.microsoft.com/office/powerpoint/2010/main" val="331328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56E3-93FB-8678-611D-6F356874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32294"/>
            <a:ext cx="12192000" cy="225706"/>
          </a:xfrm>
        </p:spPr>
        <p:txBody>
          <a:bodyPr>
            <a:normAutofit fontScale="90000"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Muhammad Iqbal |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Electronic Sales Analysis in Amazon - 2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9695A-2D82-A2A5-F139-DCA524C3E6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7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Python Project</a:t>
            </a:r>
            <a:endParaRPr lang="en-ID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72B42C-CC3A-C56F-0A8D-D52413A8CB8A}"/>
              </a:ext>
            </a:extLst>
          </p:cNvPr>
          <p:cNvCxnSpPr/>
          <p:nvPr/>
        </p:nvCxnSpPr>
        <p:spPr>
          <a:xfrm>
            <a:off x="11042904" y="317754"/>
            <a:ext cx="1066800" cy="0"/>
          </a:xfrm>
          <a:prstGeom prst="line">
            <a:avLst/>
          </a:prstGeom>
          <a:ln w="38100" cap="rnd" cmpd="thinThick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8529C42-3FCA-608C-334A-208CFAAE5DC9}"/>
              </a:ext>
            </a:extLst>
          </p:cNvPr>
          <p:cNvSpPr txBox="1">
            <a:spLocks/>
          </p:cNvSpPr>
          <p:nvPr/>
        </p:nvSpPr>
        <p:spPr>
          <a:xfrm>
            <a:off x="330200" y="640080"/>
            <a:ext cx="11587480" cy="559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source code for this project is available on my GitHub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Here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dataset utilized originates from Kaggle </a:t>
            </a: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with 1.292.954 rows and 10 columns.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dataset in question is sourced from Amazon and pertains to electronic sales, encompassing various aspects such as user information, item details, ratings, timestamps, and additional attributes.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primary objective of this project is to conduct a thorough analysis of the electronic sales data on Amazon and extract valuable insights to guide strategic decision-making and specific focus is on addressing key questions and exploring pertinent factors related to sales performance, customer behavior, and product attributes.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analysis aims to provide actionable recommendations for optimizing sales, improving customer satisfaction, and enhancing overall business performance.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Time Series Analysis</a:t>
            </a:r>
          </a:p>
          <a:p>
            <a:pPr marL="360363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How is the annual trend in the sales of electronic products? Is there any specific increase or decrease?</a:t>
            </a:r>
          </a:p>
          <a:p>
            <a:pPr marL="360363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Are there seasonal patterns in sales, such as during specific years and months?</a:t>
            </a:r>
          </a:p>
          <a:p>
            <a:pPr marL="360363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 is the distribution of product ratings across the dataset over the years and months?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Category and Brand Performances</a:t>
            </a:r>
          </a:p>
          <a:p>
            <a:pPr marL="360363" indent="-1857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Which category of electronic products is the most popular on Amazon based on sales or average ratings?</a:t>
            </a:r>
          </a:p>
          <a:p>
            <a:pPr marL="360363" indent="-1857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Are there specific trends in the categories of products sold in different years?</a:t>
            </a:r>
          </a:p>
          <a:p>
            <a:pPr marL="360363" indent="-1857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Which electronic product brand is the most popular on Amazon based on sales or average ratings?</a:t>
            </a:r>
          </a:p>
          <a:p>
            <a:pPr marL="360363" indent="-1857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Are there specific trends in the brands of products sold in different years?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User Segmentation</a:t>
            </a:r>
          </a:p>
          <a:p>
            <a:pPr marL="360363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 is the distribution of consumer gender across the entire dataset?</a:t>
            </a:r>
          </a:p>
          <a:p>
            <a:pPr marL="360363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Can you identify and segment users based on model or category preferences?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42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56E3-93FB-8678-611D-6F356874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32294"/>
            <a:ext cx="12192000" cy="225706"/>
          </a:xfrm>
        </p:spPr>
        <p:txBody>
          <a:bodyPr>
            <a:normAutofit fontScale="90000"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Muhammad Iqbal |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Electronic Sales Analysis in Amazon - 3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9695A-2D82-A2A5-F139-DCA524C3E6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7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Python Project</a:t>
            </a:r>
            <a:endParaRPr lang="en-ID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72B42C-CC3A-C56F-0A8D-D52413A8CB8A}"/>
              </a:ext>
            </a:extLst>
          </p:cNvPr>
          <p:cNvCxnSpPr/>
          <p:nvPr/>
        </p:nvCxnSpPr>
        <p:spPr>
          <a:xfrm>
            <a:off x="11042904" y="317754"/>
            <a:ext cx="1066800" cy="0"/>
          </a:xfrm>
          <a:prstGeom prst="line">
            <a:avLst/>
          </a:prstGeom>
          <a:ln w="38100" cap="rnd" cmpd="thinThick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1F8E1A-4D54-CF02-D9A8-3BB04F81A247}"/>
              </a:ext>
            </a:extLst>
          </p:cNvPr>
          <p:cNvSpPr txBox="1"/>
          <p:nvPr/>
        </p:nvSpPr>
        <p:spPr>
          <a:xfrm>
            <a:off x="31420" y="-83207"/>
            <a:ext cx="9148863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Time Series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C532D4-1D0D-AA8F-CB84-3C227B85923B}"/>
              </a:ext>
            </a:extLst>
          </p:cNvPr>
          <p:cNvSpPr txBox="1"/>
          <p:nvPr/>
        </p:nvSpPr>
        <p:spPr>
          <a:xfrm>
            <a:off x="41148" y="258028"/>
            <a:ext cx="8752656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the annual trend in the sales of electronic products? Is there any specific increase or decrease?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C0A2B6-7890-4ABC-1FC1-BB86E7DC3FE1}"/>
              </a:ext>
            </a:extLst>
          </p:cNvPr>
          <p:cNvSpPr txBox="1"/>
          <p:nvPr/>
        </p:nvSpPr>
        <p:spPr>
          <a:xfrm>
            <a:off x="4516692" y="516669"/>
            <a:ext cx="7618149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Electronics sales on Amazon have experienced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significant growth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in recent years. In 1999, the number of electronics sales on Amazon was only 118 units. However, in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the number of electronic sales on Amazon reached 364,004 units. Unfortunately, there was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drastic decline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following year.</a:t>
            </a:r>
          </a:p>
        </p:txBody>
      </p: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E39B931-3F0D-B6FA-2CD1-E235A4361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4" y="646065"/>
            <a:ext cx="4371848" cy="2524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B7FBD-5AB1-D917-8373-24E76741C86D}"/>
              </a:ext>
            </a:extLst>
          </p:cNvPr>
          <p:cNvSpPr txBox="1"/>
          <p:nvPr/>
        </p:nvSpPr>
        <p:spPr>
          <a:xfrm>
            <a:off x="4516692" y="1343212"/>
            <a:ext cx="7429695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there seasonal patterns in sales, such as during specific years and months?</a:t>
            </a:r>
          </a:p>
        </p:txBody>
      </p:sp>
      <p:pic>
        <p:nvPicPr>
          <p:cNvPr id="13" name="Picture 1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7794626-0C9A-4304-0856-4DFDCD427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4" y="3242761"/>
            <a:ext cx="4371848" cy="252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chart of different colors&#10;&#10;Description automatically generated">
            <a:extLst>
              <a:ext uri="{FF2B5EF4-FFF2-40B4-BE49-F238E27FC236}">
                <a16:creationId xmlns:a16="http://schemas.microsoft.com/office/drawing/2014/main" id="{03577A90-8E1A-87EF-8995-656CE708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79" y="1693906"/>
            <a:ext cx="7462848" cy="4073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2C4BFE-4A83-5E3B-E7F4-CCABAE4AC665}"/>
              </a:ext>
            </a:extLst>
          </p:cNvPr>
          <p:cNvSpPr txBox="1"/>
          <p:nvPr/>
        </p:nvSpPr>
        <p:spPr>
          <a:xfrm>
            <a:off x="54474" y="5726718"/>
            <a:ext cx="4511661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busiest month all the time (1999-2018) for electronics sales was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with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140.773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items sold. And the slowest month for electronics sales was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with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95.084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items sold. 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439876-8D5B-7D5F-E377-027BD4FB5110}"/>
              </a:ext>
            </a:extLst>
          </p:cNvPr>
          <p:cNvSpPr txBox="1"/>
          <p:nvPr/>
        </p:nvSpPr>
        <p:spPr>
          <a:xfrm>
            <a:off x="4516692" y="5726718"/>
            <a:ext cx="7593012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There seems to be a general upward trend in sales year-over-year, with each year surpassing the previous year's total sales. The analysis reveals that the period between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2009 and 2015 marked the busiest years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with sales evenly distributed across each month. The pinnacle of sales occurred in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January 2015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07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56E3-93FB-8678-611D-6F356874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32294"/>
            <a:ext cx="12192000" cy="225706"/>
          </a:xfrm>
        </p:spPr>
        <p:txBody>
          <a:bodyPr>
            <a:normAutofit fontScale="90000"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Muhammad Iqbal |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Electronic Sales Analysis in Amazon - 4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9695A-2D82-A2A5-F139-DCA524C3E6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7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Python Project</a:t>
            </a:r>
            <a:endParaRPr lang="en-ID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72B42C-CC3A-C56F-0A8D-D52413A8CB8A}"/>
              </a:ext>
            </a:extLst>
          </p:cNvPr>
          <p:cNvCxnSpPr/>
          <p:nvPr/>
        </p:nvCxnSpPr>
        <p:spPr>
          <a:xfrm>
            <a:off x="11042904" y="317754"/>
            <a:ext cx="1066800" cy="0"/>
          </a:xfrm>
          <a:prstGeom prst="line">
            <a:avLst/>
          </a:prstGeom>
          <a:ln w="38100" cap="rnd" cmpd="thinThick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1F8E1A-4D54-CF02-D9A8-3BB04F81A247}"/>
              </a:ext>
            </a:extLst>
          </p:cNvPr>
          <p:cNvSpPr txBox="1"/>
          <p:nvPr/>
        </p:nvSpPr>
        <p:spPr>
          <a:xfrm>
            <a:off x="31420" y="-83207"/>
            <a:ext cx="9148863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Time Series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C532D4-1D0D-AA8F-CB84-3C227B85923B}"/>
              </a:ext>
            </a:extLst>
          </p:cNvPr>
          <p:cNvSpPr txBox="1"/>
          <p:nvPr/>
        </p:nvSpPr>
        <p:spPr>
          <a:xfrm>
            <a:off x="41148" y="258028"/>
            <a:ext cx="8752656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distribution of product ratings across the dataset over the years and months?</a:t>
            </a:r>
          </a:p>
        </p:txBody>
      </p:sp>
      <p:pic>
        <p:nvPicPr>
          <p:cNvPr id="18" name="Picture 1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A47E207-D2DB-9DBB-CDD0-33E4D136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9" y="604013"/>
            <a:ext cx="4903310" cy="2351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chart of different colors&#10;&#10;Description automatically generated">
            <a:extLst>
              <a:ext uri="{FF2B5EF4-FFF2-40B4-BE49-F238E27FC236}">
                <a16:creationId xmlns:a16="http://schemas.microsoft.com/office/drawing/2014/main" id="{D81575C5-10D2-E218-F19B-02EDA38E4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77" y="604013"/>
            <a:ext cx="6983227" cy="2351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A graph of a number of sales&#10;&#10;Description automatically generated">
            <a:extLst>
              <a:ext uri="{FF2B5EF4-FFF2-40B4-BE49-F238E27FC236}">
                <a16:creationId xmlns:a16="http://schemas.microsoft.com/office/drawing/2014/main" id="{899686C1-C3C1-0D91-1AB0-9C5E5E216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9" y="3057029"/>
            <a:ext cx="4903310" cy="3196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 descr="A table with numbers and numbers&#10;&#10;Description automatically generated with medium confidence">
            <a:extLst>
              <a:ext uri="{FF2B5EF4-FFF2-40B4-BE49-F238E27FC236}">
                <a16:creationId xmlns:a16="http://schemas.microsoft.com/office/drawing/2014/main" id="{1F222CA9-1379-B75F-3B60-6151C572A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49" y="3047301"/>
            <a:ext cx="6983226" cy="3196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98F4974-2DBB-48F2-FA70-443DED991878}"/>
              </a:ext>
            </a:extLst>
          </p:cNvPr>
          <p:cNvSpPr txBox="1"/>
          <p:nvPr/>
        </p:nvSpPr>
        <p:spPr>
          <a:xfrm>
            <a:off x="0" y="6205828"/>
            <a:ext cx="12192000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distribution of ratings reveals that consumers predominantly assigned a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rating of 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totaling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755.755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surpassing other ratings. Notably, across the annual spectrum, all ratings peaked in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Similarly, on a monthly basis,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witnessed the highest frequency of ratings.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7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56E3-93FB-8678-611D-6F356874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32294"/>
            <a:ext cx="12192000" cy="225706"/>
          </a:xfrm>
        </p:spPr>
        <p:txBody>
          <a:bodyPr>
            <a:normAutofit fontScale="90000"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Muhammad Iqbal |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Electronic Sales Analysis in Amazon - 5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9695A-2D82-A2A5-F139-DCA524C3E6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7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Python Project</a:t>
            </a:r>
            <a:endParaRPr lang="en-ID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72B42C-CC3A-C56F-0A8D-D52413A8CB8A}"/>
              </a:ext>
            </a:extLst>
          </p:cNvPr>
          <p:cNvCxnSpPr/>
          <p:nvPr/>
        </p:nvCxnSpPr>
        <p:spPr>
          <a:xfrm>
            <a:off x="11042904" y="317754"/>
            <a:ext cx="1066800" cy="0"/>
          </a:xfrm>
          <a:prstGeom prst="line">
            <a:avLst/>
          </a:prstGeom>
          <a:ln w="38100" cap="rnd" cmpd="thinThick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1F8E1A-4D54-CF02-D9A8-3BB04F81A247}"/>
              </a:ext>
            </a:extLst>
          </p:cNvPr>
          <p:cNvSpPr txBox="1"/>
          <p:nvPr/>
        </p:nvSpPr>
        <p:spPr>
          <a:xfrm>
            <a:off x="31420" y="-83207"/>
            <a:ext cx="9148863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Category and Brand Performance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C532D4-1D0D-AA8F-CB84-3C227B85923B}"/>
              </a:ext>
            </a:extLst>
          </p:cNvPr>
          <p:cNvSpPr txBox="1"/>
          <p:nvPr/>
        </p:nvSpPr>
        <p:spPr>
          <a:xfrm>
            <a:off x="41148" y="258028"/>
            <a:ext cx="8752656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category of electronic products is the most popular on Amazon based on sales or average ratings?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8F4974-2DBB-48F2-FA70-443DED991878}"/>
              </a:ext>
            </a:extLst>
          </p:cNvPr>
          <p:cNvSpPr txBox="1"/>
          <p:nvPr/>
        </p:nvSpPr>
        <p:spPr>
          <a:xfrm>
            <a:off x="41148" y="2682224"/>
            <a:ext cx="12150852" cy="547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In terms of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headphones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category emerges as the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most popular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boasting a total of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359,334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units sold. Conversely, the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security &amp; surveillance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category lags behind as the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least popular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with a total of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10,806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units sold. Shifting focus to average ratings,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accessories &amp; supplies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claim the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spot, while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wearable technology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takes the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position in terms of consumer satisfaction.</a:t>
            </a:r>
            <a:endParaRPr lang="en-ID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graph with purple and black bars&#10;&#10;Description automatically generated">
            <a:extLst>
              <a:ext uri="{FF2B5EF4-FFF2-40B4-BE49-F238E27FC236}">
                <a16:creationId xmlns:a16="http://schemas.microsoft.com/office/drawing/2014/main" id="{A3D5258D-A8DC-E14A-D902-F2660B954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650559"/>
            <a:ext cx="5946000" cy="20486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chart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9A3B991-683C-D14D-C292-5F77A808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05" y="644387"/>
            <a:ext cx="5945999" cy="2048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E3A343-7F7D-B618-FA3A-4186CA0CFED8}"/>
              </a:ext>
            </a:extLst>
          </p:cNvPr>
          <p:cNvSpPr txBox="1"/>
          <p:nvPr/>
        </p:nvSpPr>
        <p:spPr>
          <a:xfrm>
            <a:off x="31420" y="3169079"/>
            <a:ext cx="8752656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there specific trends in the categories of products sold in different years?</a:t>
            </a:r>
          </a:p>
        </p:txBody>
      </p:sp>
      <p:pic>
        <p:nvPicPr>
          <p:cNvPr id="13" name="Picture 12" descr="A black and purple grid with white text&#10;&#10;Description automatically generated">
            <a:extLst>
              <a:ext uri="{FF2B5EF4-FFF2-40B4-BE49-F238E27FC236}">
                <a16:creationId xmlns:a16="http://schemas.microsoft.com/office/drawing/2014/main" id="{455E9C63-1DF6-1AF3-5BAE-9365ADA22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504235"/>
            <a:ext cx="10091280" cy="3121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4D18B4-6B7A-8FB2-35AF-98B21BD9AF80}"/>
              </a:ext>
            </a:extLst>
          </p:cNvPr>
          <p:cNvSpPr txBox="1"/>
          <p:nvPr/>
        </p:nvSpPr>
        <p:spPr>
          <a:xfrm>
            <a:off x="10359860" y="3779110"/>
            <a:ext cx="1943900" cy="2551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Products in the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headphones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category were the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sold, especially in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Products in the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computers &amp; accessories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category also saw an increase in sales from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86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56E3-93FB-8678-611D-6F356874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32294"/>
            <a:ext cx="12192000" cy="225706"/>
          </a:xfrm>
        </p:spPr>
        <p:txBody>
          <a:bodyPr>
            <a:normAutofit fontScale="90000"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Muhammad Iqbal |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Electronic Sales Analysis in Amazon - 6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9695A-2D82-A2A5-F139-DCA524C3E6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7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Python Project</a:t>
            </a:r>
            <a:endParaRPr lang="en-ID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72B42C-CC3A-C56F-0A8D-D52413A8CB8A}"/>
              </a:ext>
            </a:extLst>
          </p:cNvPr>
          <p:cNvCxnSpPr/>
          <p:nvPr/>
        </p:nvCxnSpPr>
        <p:spPr>
          <a:xfrm>
            <a:off x="11042904" y="317754"/>
            <a:ext cx="1066800" cy="0"/>
          </a:xfrm>
          <a:prstGeom prst="line">
            <a:avLst/>
          </a:prstGeom>
          <a:ln w="38100" cap="rnd" cmpd="thinThick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1F8E1A-4D54-CF02-D9A8-3BB04F81A247}"/>
              </a:ext>
            </a:extLst>
          </p:cNvPr>
          <p:cNvSpPr txBox="1"/>
          <p:nvPr/>
        </p:nvSpPr>
        <p:spPr>
          <a:xfrm>
            <a:off x="31420" y="-83207"/>
            <a:ext cx="9148863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Category and Brand Performance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C532D4-1D0D-AA8F-CB84-3C227B85923B}"/>
              </a:ext>
            </a:extLst>
          </p:cNvPr>
          <p:cNvSpPr txBox="1"/>
          <p:nvPr/>
        </p:nvSpPr>
        <p:spPr>
          <a:xfrm>
            <a:off x="34920" y="303068"/>
            <a:ext cx="5576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electronic product brand is the most popular on Amazon based on sales or average ratings?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3A343-7F7D-B618-FA3A-4186CA0CFED8}"/>
              </a:ext>
            </a:extLst>
          </p:cNvPr>
          <p:cNvSpPr txBox="1"/>
          <p:nvPr/>
        </p:nvSpPr>
        <p:spPr>
          <a:xfrm>
            <a:off x="6624903" y="314322"/>
            <a:ext cx="5576824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there specific trends in the brands of products sold in different years?</a:t>
            </a:r>
          </a:p>
        </p:txBody>
      </p:sp>
      <p:pic>
        <p:nvPicPr>
          <p:cNvPr id="8" name="Picture 7" descr="A graph showing the number of products in each brand&#10;&#10;Description automatically generated">
            <a:extLst>
              <a:ext uri="{FF2B5EF4-FFF2-40B4-BE49-F238E27FC236}">
                <a16:creationId xmlns:a16="http://schemas.microsoft.com/office/drawing/2014/main" id="{4B6DBAB3-CC5C-94DB-D701-12E8312D5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" y="812054"/>
            <a:ext cx="6105144" cy="2949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5BA203C-B64F-4254-E1F0-492359FD2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5" y="3820585"/>
            <a:ext cx="3808984" cy="2888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table of numbers with different colored numbers&#10;&#10;Description automatically generated with medium confidence">
            <a:extLst>
              <a:ext uri="{FF2B5EF4-FFF2-40B4-BE49-F238E27FC236}">
                <a16:creationId xmlns:a16="http://schemas.microsoft.com/office/drawing/2014/main" id="{0BB20024-18DE-60C3-2376-1E34A536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37" y="640892"/>
            <a:ext cx="5663367" cy="525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69019A-CEA7-B64A-7925-D4F2A0AF6FA0}"/>
              </a:ext>
            </a:extLst>
          </p:cNvPr>
          <p:cNvSpPr txBox="1"/>
          <p:nvPr/>
        </p:nvSpPr>
        <p:spPr>
          <a:xfrm>
            <a:off x="3969316" y="3680751"/>
            <a:ext cx="2376437" cy="310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 terms of sales,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bose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logitech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emerges as the most popular, boasting a total of 29.2k units sold. Conversely,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koolertron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lags behind as the least popular, with a total of 344 units sold. Shifting focus to average ratings,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plemo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claim the top spot, while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EINCAR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takes the bottom position in terms of consumer satisfaction.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C6A43-DC79-5AFE-F3B8-333C5A8739CA}"/>
              </a:ext>
            </a:extLst>
          </p:cNvPr>
          <p:cNvSpPr txBox="1"/>
          <p:nvPr/>
        </p:nvSpPr>
        <p:spPr>
          <a:xfrm>
            <a:off x="6343336" y="5840686"/>
            <a:ext cx="5848664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the sales trend for the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Mpow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Bose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brands increased drastically from previous years. In 2011,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Sony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became the best-selling brand and in 2012 it was taken over by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Logitech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23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56E3-93FB-8678-611D-6F356874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32294"/>
            <a:ext cx="12192000" cy="225706"/>
          </a:xfrm>
        </p:spPr>
        <p:txBody>
          <a:bodyPr>
            <a:normAutofit fontScale="90000"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Muhammad Iqbal |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Electronic Sales Analysis in Amazon - 7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B9695A-2D82-A2A5-F139-DCA524C3E6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7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Python Project</a:t>
            </a:r>
            <a:endParaRPr lang="en-ID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72B42C-CC3A-C56F-0A8D-D52413A8CB8A}"/>
              </a:ext>
            </a:extLst>
          </p:cNvPr>
          <p:cNvCxnSpPr/>
          <p:nvPr/>
        </p:nvCxnSpPr>
        <p:spPr>
          <a:xfrm>
            <a:off x="11042904" y="317754"/>
            <a:ext cx="1066800" cy="0"/>
          </a:xfrm>
          <a:prstGeom prst="line">
            <a:avLst/>
          </a:prstGeom>
          <a:ln w="38100" cap="rnd" cmpd="thinThick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1F8E1A-4D54-CF02-D9A8-3BB04F81A247}"/>
              </a:ext>
            </a:extLst>
          </p:cNvPr>
          <p:cNvSpPr txBox="1"/>
          <p:nvPr/>
        </p:nvSpPr>
        <p:spPr>
          <a:xfrm>
            <a:off x="-7492" y="-83207"/>
            <a:ext cx="9148863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User Segmentation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C532D4-1D0D-AA8F-CB84-3C227B85923B}"/>
              </a:ext>
            </a:extLst>
          </p:cNvPr>
          <p:cNvSpPr txBox="1"/>
          <p:nvPr/>
        </p:nvSpPr>
        <p:spPr>
          <a:xfrm>
            <a:off x="-33177" y="303068"/>
            <a:ext cx="11531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distribution of consumer gender across the entire dataset? Can you identify and segment users based on model or category preferences?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C6A43-DC79-5AFE-F3B8-333C5A8739CA}"/>
              </a:ext>
            </a:extLst>
          </p:cNvPr>
          <p:cNvSpPr txBox="1"/>
          <p:nvPr/>
        </p:nvSpPr>
        <p:spPr>
          <a:xfrm>
            <a:off x="9309370" y="4260767"/>
            <a:ext cx="2800334" cy="1997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consumer gender distribution is nearly equal, with males accounting for </a:t>
            </a:r>
            <a:r>
              <a:rPr 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50.2%</a:t>
            </a:r>
            <a:r>
              <a:rPr lang="en-U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females for </a:t>
            </a:r>
            <a:r>
              <a:rPr 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49.8%</a:t>
            </a:r>
            <a:r>
              <a:rPr lang="en-U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Based on the model, the highest sales are attributed to the </a:t>
            </a:r>
            <a:r>
              <a:rPr 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female</a:t>
            </a:r>
            <a:r>
              <a:rPr lang="en-U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model. Meanwhile, in terms of categories, </a:t>
            </a:r>
            <a:r>
              <a:rPr 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headphones</a:t>
            </a:r>
            <a:r>
              <a:rPr lang="en-U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have the highest sales.</a:t>
            </a:r>
          </a:p>
        </p:txBody>
      </p:sp>
      <p:pic>
        <p:nvPicPr>
          <p:cNvPr id="6" name="Picture 5" descr="A diagram of a distribution of consumer gender&#10;&#10;Description automatically generated">
            <a:extLst>
              <a:ext uri="{FF2B5EF4-FFF2-40B4-BE49-F238E27FC236}">
                <a16:creationId xmlns:a16="http://schemas.microsoft.com/office/drawing/2014/main" id="{8072582E-C20F-2F4C-023E-8C550E10F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" y="597777"/>
            <a:ext cx="4913486" cy="3354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graph of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A0BD0FE1-B581-F267-4D49-68D9F8DC9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266" y="600083"/>
            <a:ext cx="6931438" cy="3354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graph with multiple colored bars&#10;&#10;Description automatically generated with medium confidence">
            <a:extLst>
              <a:ext uri="{FF2B5EF4-FFF2-40B4-BE49-F238E27FC236}">
                <a16:creationId xmlns:a16="http://schemas.microsoft.com/office/drawing/2014/main" id="{3C4EF085-FF8E-3475-7CF6-E833A5B45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" y="4062135"/>
            <a:ext cx="9227074" cy="25165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4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529C42-3FCA-608C-334A-208CFAAE5DC9}"/>
              </a:ext>
            </a:extLst>
          </p:cNvPr>
          <p:cNvSpPr txBox="1">
            <a:spLocks/>
          </p:cNvSpPr>
          <p:nvPr/>
        </p:nvSpPr>
        <p:spPr>
          <a:xfrm>
            <a:off x="2570898" y="526937"/>
            <a:ext cx="6850894" cy="1171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600" b="1" dirty="0">
                <a:latin typeface="Castellar" panose="020A0402060406010301" pitchFamily="18" charset="0"/>
                <a:cs typeface="Times New Roman" panose="02020603050405020304" pitchFamily="18" charset="0"/>
              </a:rPr>
              <a:t>Thank you!!!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24D7E2-6B87-773D-48E7-B266871020AD}"/>
              </a:ext>
            </a:extLst>
          </p:cNvPr>
          <p:cNvCxnSpPr>
            <a:cxnSpLocks/>
          </p:cNvCxnSpPr>
          <p:nvPr/>
        </p:nvCxnSpPr>
        <p:spPr>
          <a:xfrm flipV="1">
            <a:off x="2737876" y="1712446"/>
            <a:ext cx="6404002" cy="543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5D868A1-2B12-BAC9-5EFE-E4579B7D3D1E}"/>
              </a:ext>
            </a:extLst>
          </p:cNvPr>
          <p:cNvSpPr txBox="1"/>
          <p:nvPr/>
        </p:nvSpPr>
        <p:spPr>
          <a:xfrm>
            <a:off x="3246273" y="1766810"/>
            <a:ext cx="61569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REACH ME OUT ON: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7D77E8-37D8-794E-B43A-EF28C2907F2A}"/>
              </a:ext>
            </a:extLst>
          </p:cNvPr>
          <p:cNvGrpSpPr/>
          <p:nvPr/>
        </p:nvGrpSpPr>
        <p:grpSpPr>
          <a:xfrm>
            <a:off x="1642872" y="3408638"/>
            <a:ext cx="9647035" cy="3199424"/>
            <a:chOff x="469238" y="2676634"/>
            <a:chExt cx="9647035" cy="3199424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EA67697-D8DE-5E8B-05E8-B6C10EBB2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5" t="27778" r="7500" b="29556"/>
            <a:stretch/>
          </p:blipFill>
          <p:spPr>
            <a:xfrm>
              <a:off x="469238" y="2676634"/>
              <a:ext cx="9043125" cy="25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3AA6E4-F2E1-0CE6-2D22-354D59F332B8}"/>
                </a:ext>
              </a:extLst>
            </p:cNvPr>
            <p:cNvSpPr txBox="1"/>
            <p:nvPr/>
          </p:nvSpPr>
          <p:spPr>
            <a:xfrm>
              <a:off x="4027302" y="5229727"/>
              <a:ext cx="179012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dirty="0" err="1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iqbalstilllearning</a:t>
              </a:r>
              <a:endParaRPr lang="en-ID" dirty="0"/>
            </a:p>
            <a:p>
              <a:endParaRPr lang="en-ID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01E6A-119C-A9E3-1E07-A8168A40C3E0}"/>
                </a:ext>
              </a:extLst>
            </p:cNvPr>
            <p:cNvSpPr txBox="1"/>
            <p:nvPr/>
          </p:nvSpPr>
          <p:spPr>
            <a:xfrm>
              <a:off x="798654" y="5229727"/>
              <a:ext cx="22847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dirty="0">
                  <a:latin typeface="Arial" panose="020B0604020202020204" pitchFamily="34" charset="0"/>
                  <a:cs typeface="Arial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Muhammad Iqbal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7721F2-E304-62A0-7BE2-8DE225A8EFD2}"/>
                </a:ext>
              </a:extLst>
            </p:cNvPr>
            <p:cNvSpPr txBox="1"/>
            <p:nvPr/>
          </p:nvSpPr>
          <p:spPr>
            <a:xfrm>
              <a:off x="6342925" y="5229727"/>
              <a:ext cx="37733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muhammadiqbal4edu@gmail.com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94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998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Castellar</vt:lpstr>
      <vt:lpstr>Office Theme</vt:lpstr>
      <vt:lpstr>Electronic Sales Analysis in Amazon Python Project | Muhammad Iqbal</vt:lpstr>
      <vt:lpstr>Muhammad Iqbal | Electronic Sales Analysis in Amazon - 2</vt:lpstr>
      <vt:lpstr>Muhammad Iqbal | Electronic Sales Analysis in Amazon - 3</vt:lpstr>
      <vt:lpstr>Muhammad Iqbal | Electronic Sales Analysis in Amazon - 4</vt:lpstr>
      <vt:lpstr>Muhammad Iqbal | Electronic Sales Analysis in Amazon - 5</vt:lpstr>
      <vt:lpstr>Muhammad Iqbal | Electronic Sales Analysis in Amazon - 6</vt:lpstr>
      <vt:lpstr>Muhammad Iqbal | Electronic Sales Analysis in Amazon - 7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Adidas Sales Analysis (US) Python Project | Muhammad Iqbal</dc:title>
  <dc:creator>Muhammad Iqbal</dc:creator>
  <cp:lastModifiedBy>Muhammad Iqbal</cp:lastModifiedBy>
  <cp:revision>12</cp:revision>
  <dcterms:created xsi:type="dcterms:W3CDTF">2024-01-01T03:39:48Z</dcterms:created>
  <dcterms:modified xsi:type="dcterms:W3CDTF">2024-01-05T04:28:17Z</dcterms:modified>
</cp:coreProperties>
</file>